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58" r:id="rId4"/>
    <p:sldId id="266" r:id="rId5"/>
    <p:sldId id="259" r:id="rId6"/>
    <p:sldId id="260" r:id="rId7"/>
    <p:sldId id="267" r:id="rId8"/>
    <p:sldId id="268" r:id="rId9"/>
    <p:sldId id="269" r:id="rId10"/>
    <p:sldId id="270" r:id="rId11"/>
    <p:sldId id="271" r:id="rId12"/>
    <p:sldId id="272" r:id="rId13"/>
    <p:sldId id="261" r:id="rId14"/>
    <p:sldId id="273" r:id="rId15"/>
    <p:sldId id="279" r:id="rId16"/>
    <p:sldId id="280" r:id="rId17"/>
    <p:sldId id="263" r:id="rId18"/>
    <p:sldId id="281" r:id="rId19"/>
    <p:sldId id="28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618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38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83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66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79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4999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466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001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929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8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71124E-0287-4AAD-B852-B143535E29B2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331B945-2C8F-47B4-84EF-F2DEB853EDF0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4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http://www.ub.edu/comercio-internacional/wp-content/uploads/2020/12/Universitat-de-Barcelona.jpg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Bernatmorenobatlle/bernatmorenotfm2024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bernatmorenotfm2024.streamlit.app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informatics.babraham.ac.uk/projects/fastqc/" TargetMode="External"/><Relationship Id="rId7" Type="http://schemas.openxmlformats.org/officeDocument/2006/relationships/hyperlink" Target="https://www.htslib.org/doc/samtools-flagstat.html" TargetMode="External"/><Relationship Id="rId2" Type="http://schemas.openxmlformats.org/officeDocument/2006/relationships/hyperlink" Target="https://www.mdpi.com/2036-7503/13/1/6/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cingola.github.io/SnpEff/snpeff/introduction/" TargetMode="External"/><Relationship Id="rId5" Type="http://schemas.openxmlformats.org/officeDocument/2006/relationships/hyperlink" Target="https://manual.omicsbox.biobam.com/user-manual/omicsbox-modules/module-genetic-variation/variant-calling/variant-calling-using-freebayes/" TargetMode="External"/><Relationship Id="rId4" Type="http://schemas.openxmlformats.org/officeDocument/2006/relationships/hyperlink" Target="http://www.usadellab.org/cms/index.php?page=trimmomati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://www.ub.edu/comercio-internacional/wp-content/uploads/2020/12/Universitat-de-Barcelona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http://www.ub.edu/comercio-internacional/wp-content/uploads/2020/12/Universitat-de-Barcelona.jpg" TargetMode="Externa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8D463-90B7-8BEB-1429-F9AB49C66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395953"/>
          </a:xfrm>
        </p:spPr>
        <p:txBody>
          <a:bodyPr>
            <a:noAutofit/>
          </a:bodyPr>
          <a:lstStyle/>
          <a:p>
            <a:r>
              <a:rPr lang="es-ES" sz="6600" b="1" dirty="0">
                <a:solidFill>
                  <a:schemeClr val="tx1"/>
                </a:solidFill>
                <a:effectLst/>
                <a:latin typeface="Arabic Typesetting" panose="020F0502020204030204" pitchFamily="66" charset="-78"/>
                <a:ea typeface="Times New Roman" panose="02020603050405020304" pitchFamily="18" charset="0"/>
                <a:cs typeface="Arabic Typesetting" panose="020F0502020204030204" pitchFamily="66" charset="-78"/>
              </a:rPr>
              <a:t>Diseño e Implementación de un Pipeline Bioinformático para el Análisis Genómico en la Asociación VACTERL</a:t>
            </a:r>
            <a:endParaRPr lang="es-ES" sz="6600" dirty="0">
              <a:solidFill>
                <a:schemeClr val="tx1"/>
              </a:solidFill>
              <a:latin typeface="Arabic Typesetting" panose="020F0502020204030204" pitchFamily="66" charset="-78"/>
              <a:cs typeface="Arabic Typesetting" panose="020F0502020204030204" pitchFamily="66" charset="-78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F9CBAB-D18B-5558-9B54-9F75B5BFF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7"/>
          </a:xfrm>
        </p:spPr>
        <p:txBody>
          <a:bodyPr>
            <a:normAutofit/>
          </a:bodyPr>
          <a:lstStyle/>
          <a:p>
            <a:pPr marL="179705"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Bernat Moreno Batlle</a:t>
            </a:r>
            <a:endParaRPr lang="es-E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705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TFM Bioinformática estadística y aprendizaje automático</a:t>
            </a:r>
          </a:p>
          <a:p>
            <a:pPr marL="179705"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Tutora: Romina Astrid </a:t>
            </a:r>
            <a:r>
              <a:rPr lang="es-ES" sz="14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rebrij</a:t>
            </a:r>
            <a:endParaRPr lang="es-ES" sz="14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204D08B-3668-BA09-9B5B-4A1E652E152F}"/>
              </a:ext>
            </a:extLst>
          </p:cNvPr>
          <p:cNvGrpSpPr>
            <a:grpSpLocks/>
          </p:cNvGrpSpPr>
          <p:nvPr/>
        </p:nvGrpSpPr>
        <p:grpSpPr bwMode="auto">
          <a:xfrm>
            <a:off x="10959354" y="226690"/>
            <a:ext cx="923338" cy="1839868"/>
            <a:chOff x="950" y="6633"/>
            <a:chExt cx="3373" cy="8189"/>
          </a:xfrm>
        </p:grpSpPr>
        <p:pic>
          <p:nvPicPr>
            <p:cNvPr id="5" name="Picture 3" descr="logo ub">
              <a:extLst>
                <a:ext uri="{FF2B5EF4-FFF2-40B4-BE49-F238E27FC236}">
                  <a16:creationId xmlns:a16="http://schemas.microsoft.com/office/drawing/2014/main" id="{BBAF73FE-84A7-CF7E-7C3C-9FD283B22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6" t="19048" r="18614" b="19481"/>
            <a:stretch>
              <a:fillRect/>
            </a:stretch>
          </p:blipFill>
          <p:spPr bwMode="auto">
            <a:xfrm>
              <a:off x="975" y="11414"/>
              <a:ext cx="3348" cy="3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25FC952-DC89-AC0D-9314-533B57BD7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" y="6633"/>
              <a:ext cx="3348" cy="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ortada">
            <a:hlinkClick r:id="" action="ppaction://media"/>
            <a:extLst>
              <a:ext uri="{FF2B5EF4-FFF2-40B4-BE49-F238E27FC236}">
                <a16:creationId xmlns:a16="http://schemas.microsoft.com/office/drawing/2014/main" id="{B9495ABF-3BAE-6877-5298-2B29B021AD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1023" y="56116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5404D-6C11-8C70-D752-45DDB645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/>
              <a:t>DETECCIÓN DE VARIANTES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E39611-F181-0E05-4AF1-05294E4A02ED}"/>
              </a:ext>
            </a:extLst>
          </p:cNvPr>
          <p:cNvSpPr txBox="1"/>
          <p:nvPr/>
        </p:nvSpPr>
        <p:spPr>
          <a:xfrm>
            <a:off x="1097280" y="2009642"/>
            <a:ext cx="29542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FREEBAYES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842A650-4DA7-472B-D552-5E743EEA44C3}"/>
              </a:ext>
            </a:extLst>
          </p:cNvPr>
          <p:cNvCxnSpPr>
            <a:cxnSpLocks/>
          </p:cNvCxnSpPr>
          <p:nvPr/>
        </p:nvCxnSpPr>
        <p:spPr>
          <a:xfrm>
            <a:off x="4320550" y="2202441"/>
            <a:ext cx="5081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850DAA9-3759-3B80-D9C4-B4BA0227EA57}"/>
              </a:ext>
            </a:extLst>
          </p:cNvPr>
          <p:cNvSpPr txBox="1"/>
          <p:nvPr/>
        </p:nvSpPr>
        <p:spPr>
          <a:xfrm>
            <a:off x="4995606" y="2017775"/>
            <a:ext cx="586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VCF</a:t>
            </a:r>
            <a:endParaRPr lang="es-ES" b="1" dirty="0"/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57542B2-BFA0-4EC3-43D2-392B1A6EF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812" y="3634775"/>
            <a:ext cx="4789579" cy="2350268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9CF7151-569B-956A-8295-D20914211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609225"/>
              </p:ext>
            </p:extLst>
          </p:nvPr>
        </p:nvGraphicFramePr>
        <p:xfrm>
          <a:off x="6653106" y="1924652"/>
          <a:ext cx="170046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463">
                  <a:extLst>
                    <a:ext uri="{9D8B030D-6E8A-4147-A177-3AD203B41FA5}">
                      <a16:colId xmlns:a16="http://schemas.microsoft.com/office/drawing/2014/main" val="22634426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FILTROS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457073"/>
                  </a:ext>
                </a:extLst>
              </a:tr>
              <a:tr h="241477">
                <a:tc>
                  <a:txBody>
                    <a:bodyPr/>
                    <a:lstStyle/>
                    <a:p>
                      <a:pPr algn="ctr"/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DP &gt;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021611"/>
                  </a:ext>
                </a:extLst>
              </a:tr>
              <a:tr h="241477">
                <a:tc>
                  <a:txBody>
                    <a:bodyPr/>
                    <a:lstStyle/>
                    <a:p>
                      <a:pPr algn="ctr"/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 &gt; 30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607058"/>
                  </a:ext>
                </a:extLst>
              </a:tr>
              <a:tr h="241477">
                <a:tc>
                  <a:txBody>
                    <a:bodyPr/>
                    <a:lstStyle/>
                    <a:p>
                      <a:pPr algn="ctr"/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 &gt; 0.05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318461"/>
                  </a:ext>
                </a:extLst>
              </a:tr>
            </a:tbl>
          </a:graphicData>
        </a:graphic>
      </p:graphicFrame>
      <p:pic>
        <p:nvPicPr>
          <p:cNvPr id="2050" name="Picture 2" descr="Long-read Structural Variant Calling - Bioinformatics Documentation">
            <a:extLst>
              <a:ext uri="{FF2B5EF4-FFF2-40B4-BE49-F238E27FC236}">
                <a16:creationId xmlns:a16="http://schemas.microsoft.com/office/drawing/2014/main" id="{F11DBF38-26B5-AE06-AA27-97589416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41" y="3595048"/>
            <a:ext cx="5360605" cy="24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Freebayes">
            <a:hlinkClick r:id="" action="ppaction://media"/>
            <a:extLst>
              <a:ext uri="{FF2B5EF4-FFF2-40B4-BE49-F238E27FC236}">
                <a16:creationId xmlns:a16="http://schemas.microsoft.com/office/drawing/2014/main" id="{E2D55425-F38E-05EE-BFA8-5D2F804869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3696" y="56272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75FB94-7076-CAC3-5B74-49874A1A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/>
              <a:t>ANOTACIÓN DE VARIANTES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680156-56B4-9D72-5936-0DA193184B96}"/>
              </a:ext>
            </a:extLst>
          </p:cNvPr>
          <p:cNvSpPr txBox="1"/>
          <p:nvPr/>
        </p:nvSpPr>
        <p:spPr>
          <a:xfrm>
            <a:off x="1199389" y="1920147"/>
            <a:ext cx="29542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SNPEFF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843D007-1924-8FE1-FFC1-87AF84AC23A3}"/>
              </a:ext>
            </a:extLst>
          </p:cNvPr>
          <p:cNvCxnSpPr>
            <a:cxnSpLocks/>
          </p:cNvCxnSpPr>
          <p:nvPr/>
        </p:nvCxnSpPr>
        <p:spPr>
          <a:xfrm>
            <a:off x="4320550" y="2147850"/>
            <a:ext cx="5081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1151FDAC-BD87-3889-9B53-7B7E405E5A61}"/>
              </a:ext>
            </a:extLst>
          </p:cNvPr>
          <p:cNvSpPr txBox="1"/>
          <p:nvPr/>
        </p:nvSpPr>
        <p:spPr>
          <a:xfrm>
            <a:off x="4995606" y="1947795"/>
            <a:ext cx="586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VCF</a:t>
            </a:r>
            <a:endParaRPr lang="es-ES" b="1" dirty="0"/>
          </a:p>
        </p:txBody>
      </p:sp>
      <p:pic>
        <p:nvPicPr>
          <p:cNvPr id="3076" name="Picture 4" descr="Variant annotation with snpEff | In-depth-NGS-Data-Analysis-Course">
            <a:extLst>
              <a:ext uri="{FF2B5EF4-FFF2-40B4-BE49-F238E27FC236}">
                <a16:creationId xmlns:a16="http://schemas.microsoft.com/office/drawing/2014/main" id="{D0AA368D-F1B2-1A5C-95EC-2DA21D277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25" y="2730747"/>
            <a:ext cx="7312718" cy="344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peff">
            <a:hlinkClick r:id="" action="ppaction://media"/>
            <a:extLst>
              <a:ext uri="{FF2B5EF4-FFF2-40B4-BE49-F238E27FC236}">
                <a16:creationId xmlns:a16="http://schemas.microsoft.com/office/drawing/2014/main" id="{C3F5DAA5-8D83-E301-FDBB-910678F5D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680" y="56107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C36C1-96AD-EF21-3B0A-F7CD867D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/>
              <a:t>PRESENTACIÓN DE RESULTADOS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F2EB09-8D53-9E11-CE6E-61A63DFCD942}"/>
              </a:ext>
            </a:extLst>
          </p:cNvPr>
          <p:cNvSpPr txBox="1"/>
          <p:nvPr/>
        </p:nvSpPr>
        <p:spPr>
          <a:xfrm>
            <a:off x="1218496" y="2002386"/>
            <a:ext cx="29542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SREAMLIT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315F8C5-B97C-A01F-EF21-675B8B43DFCE}"/>
              </a:ext>
            </a:extLst>
          </p:cNvPr>
          <p:cNvCxnSpPr>
            <a:cxnSpLocks/>
          </p:cNvCxnSpPr>
          <p:nvPr/>
        </p:nvCxnSpPr>
        <p:spPr>
          <a:xfrm>
            <a:off x="4334198" y="2202441"/>
            <a:ext cx="5081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13862C4-E81C-AF6E-2EB6-FCE91E151288}"/>
              </a:ext>
            </a:extLst>
          </p:cNvPr>
          <p:cNvSpPr txBox="1"/>
          <p:nvPr/>
        </p:nvSpPr>
        <p:spPr>
          <a:xfrm>
            <a:off x="4995606" y="2017775"/>
            <a:ext cx="215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WEB INTERACTIVA</a:t>
            </a:r>
          </a:p>
        </p:txBody>
      </p:sp>
      <p:pic>
        <p:nvPicPr>
          <p:cNvPr id="7" name="Imagen 6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09AD0EF-8478-D0C7-A649-C299CF3CD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5" y="3120049"/>
            <a:ext cx="4715397" cy="2726867"/>
          </a:xfrm>
          <a:prstGeom prst="rect">
            <a:avLst/>
          </a:prstGeom>
        </p:spPr>
      </p:pic>
      <p:pic>
        <p:nvPicPr>
          <p:cNvPr id="8" name="Imagen 7" descr="Pantalla de computadora&#10;&#10;Descripción generada automáticamente">
            <a:extLst>
              <a:ext uri="{FF2B5EF4-FFF2-40B4-BE49-F238E27FC236}">
                <a16:creationId xmlns:a16="http://schemas.microsoft.com/office/drawing/2014/main" id="{EA31BB96-CB17-B73F-BA7F-0B79C8F96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206" y="3124375"/>
            <a:ext cx="6982518" cy="272254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8D1F357-E302-A42D-F2C2-BB620C53EAED}"/>
              </a:ext>
            </a:extLst>
          </p:cNvPr>
          <p:cNvSpPr txBox="1"/>
          <p:nvPr/>
        </p:nvSpPr>
        <p:spPr>
          <a:xfrm>
            <a:off x="442158" y="6435894"/>
            <a:ext cx="5511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6"/>
              </a:rPr>
              <a:t>https://bernatmorenotfm2024.streamlit.app/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9B422C-3D1C-DBA3-D594-996A6C9930EA}"/>
              </a:ext>
            </a:extLst>
          </p:cNvPr>
          <p:cNvSpPr txBox="1"/>
          <p:nvPr/>
        </p:nvSpPr>
        <p:spPr>
          <a:xfrm>
            <a:off x="5582653" y="6425461"/>
            <a:ext cx="6609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7"/>
              </a:rPr>
              <a:t>https://github.com/Bernatmorenobatlle/bernatmorenotfm2024</a:t>
            </a:r>
            <a:endParaRPr lang="es-ES" dirty="0"/>
          </a:p>
        </p:txBody>
      </p:sp>
      <p:pic>
        <p:nvPicPr>
          <p:cNvPr id="13" name="Streamlit">
            <a:hlinkClick r:id="" action="ppaction://media"/>
            <a:extLst>
              <a:ext uri="{FF2B5EF4-FFF2-40B4-BE49-F238E27FC236}">
                <a16:creationId xmlns:a16="http://schemas.microsoft.com/office/drawing/2014/main" id="{087AE711-0AD5-22AB-845F-FCF267EB7F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91361" y="58755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9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9373FF-C78A-430B-A246-6048999CE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28041C-F2E8-D8C0-3E50-538CD2CA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77" y="634946"/>
            <a:ext cx="6846166" cy="1450757"/>
          </a:xfrm>
        </p:spPr>
        <p:txBody>
          <a:bodyPr>
            <a:normAutofit/>
          </a:bodyPr>
          <a:lstStyle/>
          <a:p>
            <a:r>
              <a:rPr lang="es-ES" sz="4400" b="1" dirty="0"/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086CB2-2C23-8C3C-E27B-378901FC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36" y="620721"/>
            <a:ext cx="2906504" cy="15839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EBB925-FEC3-4CD5-9271-3D75EBB53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9772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Tabla&#10;&#10;Descripción generada automáticamente">
            <a:extLst>
              <a:ext uri="{FF2B5EF4-FFF2-40B4-BE49-F238E27FC236}">
                <a16:creationId xmlns:a16="http://schemas.microsoft.com/office/drawing/2014/main" id="{BF4AA731-6982-66FF-4E5C-D89DFA33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947" y="2349517"/>
            <a:ext cx="1064916" cy="1599923"/>
          </a:xfrm>
          <a:prstGeom prst="rect">
            <a:avLst/>
          </a:prstGeom>
        </p:spPr>
      </p:pic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0D783BF-5CF7-F6A6-0BA2-639D4CBB2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64" y="4110309"/>
            <a:ext cx="3446682" cy="15040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9B2863-A1A5-4050-8DE8-9BC0AD47F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F76955-21E0-4116-A6AA-19DB89B5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" name="Marcador de contenido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5180799-391B-5FB2-F959-3C44CF1D1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532692" y="2839142"/>
            <a:ext cx="7056058" cy="2797372"/>
          </a:xfrm>
          <a:prstGeom prst="rect">
            <a:avLst/>
          </a:prstGeom>
        </p:spPr>
      </p:pic>
      <p:pic>
        <p:nvPicPr>
          <p:cNvPr id="8" name="Resultados">
            <a:hlinkClick r:id="" action="ppaction://media"/>
            <a:extLst>
              <a:ext uri="{FF2B5EF4-FFF2-40B4-BE49-F238E27FC236}">
                <a16:creationId xmlns:a16="http://schemas.microsoft.com/office/drawing/2014/main" id="{82DEDA2B-EED4-BB1F-0239-35370CAD3A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45069" y="563651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5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D68379-07B3-76BE-7A14-59F9B91E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00102" y="605896"/>
            <a:ext cx="6396774" cy="5646208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b="1" dirty="0">
                <a:solidFill>
                  <a:srgbClr val="FFFFFF"/>
                </a:solidFill>
              </a:rPr>
              <a:t>DISCUSIÓN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5F51862-09C9-BF0E-1556-103BDD7FF844}"/>
              </a:ext>
            </a:extLst>
          </p:cNvPr>
          <p:cNvSpPr/>
          <p:nvPr/>
        </p:nvSpPr>
        <p:spPr>
          <a:xfrm>
            <a:off x="968991" y="1"/>
            <a:ext cx="31350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87ED716E-8655-24C8-1EE8-E922D4550E7F}"/>
              </a:ext>
            </a:extLst>
          </p:cNvPr>
          <p:cNvSpPr txBox="1">
            <a:spLocks/>
          </p:cNvSpPr>
          <p:nvPr/>
        </p:nvSpPr>
        <p:spPr>
          <a:xfrm>
            <a:off x="2182060" y="3073601"/>
            <a:ext cx="8329826" cy="298383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latin typeface="Söhne"/>
              </a:rPr>
              <a:t> </a:t>
            </a:r>
            <a:r>
              <a:rPr lang="es-ES" sz="1700" b="1" dirty="0"/>
              <a:t>Gen FDFT1</a:t>
            </a:r>
            <a:r>
              <a:rPr lang="es-ES" sz="1700" dirty="0"/>
              <a:t>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/>
              <a:t>Codifica la enzima sintasa de escualeno.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/>
              <a:t>Crucial en la biosíntesis del colesterol e isoprenoides esenciales para la formación de membranas celulares.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/>
              <a:t>Podría tener impacto en procesos embrionarios y de desarrollo.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0E1403-7B3C-FEF4-6A70-054289C4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789" y="171270"/>
            <a:ext cx="8131337" cy="2883508"/>
          </a:xfrm>
          <a:solidFill>
            <a:schemeClr val="bg1"/>
          </a:solidFill>
        </p:spPr>
        <p:txBody>
          <a:bodyPr anchor="ctr">
            <a:normAutofit fontScale="925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s-ES" b="1" i="0" dirty="0">
                <a:effectLst/>
                <a:latin typeface="Söhne"/>
              </a:rPr>
              <a:t> </a:t>
            </a:r>
            <a:r>
              <a:rPr lang="es-ES" b="1" i="0" dirty="0">
                <a:effectLst/>
              </a:rPr>
              <a:t>Gen EPHX2:</a:t>
            </a:r>
            <a:endParaRPr lang="es-ES" b="0" i="0" dirty="0">
              <a:effectLst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</a:rPr>
              <a:t>Codifica la enzima epóxido hidrolasa 2.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</a:rPr>
              <a:t>Varias variantes impactan en procesos metabólicos y regulación cardiovascular.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</a:rPr>
              <a:t>Participa en la metabolización de sustancias extrañas para facilitar su eliminación.</a:t>
            </a:r>
          </a:p>
          <a:p>
            <a:endParaRPr lang="es-E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BFAF4AD-DF1F-CCB0-0C59-52E7837F9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765" y="2833647"/>
            <a:ext cx="8131337" cy="45174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65267BE-A2E3-2A44-9218-82F89866D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005" y="5928602"/>
            <a:ext cx="7696856" cy="809549"/>
          </a:xfrm>
          <a:prstGeom prst="rect">
            <a:avLst/>
          </a:prstGeom>
        </p:spPr>
      </p:pic>
      <p:pic>
        <p:nvPicPr>
          <p:cNvPr id="24" name="Discussio 1">
            <a:hlinkClick r:id="" action="ppaction://media"/>
            <a:extLst>
              <a:ext uri="{FF2B5EF4-FFF2-40B4-BE49-F238E27FC236}">
                <a16:creationId xmlns:a16="http://schemas.microsoft.com/office/drawing/2014/main" id="{FDE2DF7C-0980-3F51-8BED-B900BA047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4575" y="59048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2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4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D68379-07B3-76BE-7A14-59F9B91E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00102" y="605896"/>
            <a:ext cx="6396774" cy="5646208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b="1" dirty="0">
                <a:solidFill>
                  <a:srgbClr val="FFFFFF"/>
                </a:solidFill>
              </a:rPr>
              <a:t>DISCUSIÓN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5F51862-09C9-BF0E-1556-103BDD7FF844}"/>
              </a:ext>
            </a:extLst>
          </p:cNvPr>
          <p:cNvSpPr/>
          <p:nvPr/>
        </p:nvSpPr>
        <p:spPr>
          <a:xfrm>
            <a:off x="1040575" y="-1"/>
            <a:ext cx="31350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87ED716E-8655-24C8-1EE8-E922D4550E7F}"/>
              </a:ext>
            </a:extLst>
          </p:cNvPr>
          <p:cNvSpPr txBox="1">
            <a:spLocks/>
          </p:cNvSpPr>
          <p:nvPr/>
        </p:nvSpPr>
        <p:spPr>
          <a:xfrm>
            <a:off x="2069767" y="2892987"/>
            <a:ext cx="9203283" cy="298383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ES" b="1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s-ES" sz="1900" b="1" i="0" dirty="0">
                <a:solidFill>
                  <a:schemeClr val="tx1"/>
                </a:solidFill>
                <a:effectLst/>
              </a:rPr>
              <a:t>Gen ILK (</a:t>
            </a:r>
            <a:r>
              <a:rPr lang="es-ES" sz="1900" b="1" i="0" dirty="0" err="1">
                <a:solidFill>
                  <a:schemeClr val="tx1"/>
                </a:solidFill>
                <a:effectLst/>
              </a:rPr>
              <a:t>Integrin-Linked</a:t>
            </a:r>
            <a:r>
              <a:rPr lang="es-ES" sz="1900" b="1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900" b="1" i="0" dirty="0" err="1">
                <a:solidFill>
                  <a:schemeClr val="tx1"/>
                </a:solidFill>
                <a:effectLst/>
              </a:rPr>
              <a:t>Kinase</a:t>
            </a:r>
            <a:r>
              <a:rPr lang="es-ES" sz="1900" b="1" i="0" dirty="0">
                <a:solidFill>
                  <a:schemeClr val="tx1"/>
                </a:solidFill>
                <a:effectLst/>
              </a:rPr>
              <a:t>):</a:t>
            </a:r>
            <a:endParaRPr lang="es-ES" sz="1900" b="0" i="0" dirty="0">
              <a:solidFill>
                <a:schemeClr val="tx1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tx1"/>
                </a:solidFill>
              </a:rPr>
              <a:t>Involucrada en procesos biológicos como adhesión celular, migración y regulación del ciclo celular.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tx1"/>
                </a:solidFill>
              </a:rPr>
              <a:t>Participa en vías de señalización durante el desarrollo embrionario y la formación de vasos.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tx1"/>
                </a:solidFill>
              </a:rPr>
              <a:t>Alteraciones : influir en procesos relevantes para el desarrollo normal, relacionados con la AV.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0E1403-7B3C-FEF4-6A70-054289C4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587" y="230611"/>
            <a:ext cx="9615734" cy="3105261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s-ES" sz="1900" b="1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s-ES" sz="1900" b="1" i="0" dirty="0">
                <a:solidFill>
                  <a:schemeClr val="tx1"/>
                </a:solidFill>
                <a:effectLst/>
              </a:rPr>
              <a:t>Gen TLR8:</a:t>
            </a:r>
            <a:endParaRPr lang="es-ES" sz="1900" i="0" dirty="0">
              <a:solidFill>
                <a:schemeClr val="tx1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b="0" i="0" dirty="0">
                <a:solidFill>
                  <a:schemeClr val="tx1"/>
                </a:solidFill>
                <a:effectLst/>
              </a:rPr>
              <a:t>Codifica la proteína </a:t>
            </a:r>
            <a:r>
              <a:rPr lang="es-ES" sz="1700" b="0" i="1" dirty="0" err="1">
                <a:solidFill>
                  <a:schemeClr val="tx1"/>
                </a:solidFill>
                <a:effectLst/>
              </a:rPr>
              <a:t>Toll-Like</a:t>
            </a:r>
            <a:r>
              <a:rPr lang="es-ES" sz="1700" b="0" i="1" dirty="0">
                <a:solidFill>
                  <a:schemeClr val="tx1"/>
                </a:solidFill>
                <a:effectLst/>
              </a:rPr>
              <a:t> Receptor 8</a:t>
            </a:r>
            <a:r>
              <a:rPr lang="es-ES" sz="17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b="0" i="0" dirty="0">
                <a:solidFill>
                  <a:schemeClr val="tx1"/>
                </a:solidFill>
                <a:effectLst/>
              </a:rPr>
              <a:t>Parte de la familia de receptores de reconocimiento de patrones y fundamental en respuesta inmunitaria.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tx1"/>
                </a:solidFill>
              </a:rPr>
              <a:t>M</a:t>
            </a:r>
            <a:r>
              <a:rPr lang="es-ES" sz="1700" b="0" i="0" dirty="0">
                <a:solidFill>
                  <a:schemeClr val="tx1"/>
                </a:solidFill>
                <a:effectLst/>
              </a:rPr>
              <a:t>odificaciones en su función podrían interferir con procesos cruciales para el desarrollo embrionario</a:t>
            </a:r>
            <a:endParaRPr lang="es-ES" sz="1700" dirty="0"/>
          </a:p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829DEB-CE86-4F2B-74D4-4F248B39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767" y="2630124"/>
            <a:ext cx="9470554" cy="525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3FDB7E4-00E1-0207-29F9-4218A58DF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788" y="5701656"/>
            <a:ext cx="8816592" cy="876052"/>
          </a:xfrm>
          <a:prstGeom prst="rect">
            <a:avLst/>
          </a:prstGeom>
        </p:spPr>
      </p:pic>
      <p:pic>
        <p:nvPicPr>
          <p:cNvPr id="6" name="Discussio 2">
            <a:hlinkClick r:id="" action="ppaction://media"/>
            <a:extLst>
              <a:ext uri="{FF2B5EF4-FFF2-40B4-BE49-F238E27FC236}">
                <a16:creationId xmlns:a16="http://schemas.microsoft.com/office/drawing/2014/main" id="{88BD5C8F-5E94-E8B9-77E8-A395FD531D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5865" y="59456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D68379-07B3-76BE-7A14-59F9B91E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00102" y="605896"/>
            <a:ext cx="6396774" cy="5646208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b="1" dirty="0">
                <a:solidFill>
                  <a:srgbClr val="FFFFFF"/>
                </a:solidFill>
              </a:rPr>
              <a:t>DISCUSIÓN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5F51862-09C9-BF0E-1556-103BDD7FF844}"/>
              </a:ext>
            </a:extLst>
          </p:cNvPr>
          <p:cNvSpPr/>
          <p:nvPr/>
        </p:nvSpPr>
        <p:spPr>
          <a:xfrm>
            <a:off x="968991" y="1"/>
            <a:ext cx="31350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87ED716E-8655-24C8-1EE8-E922D4550E7F}"/>
              </a:ext>
            </a:extLst>
          </p:cNvPr>
          <p:cNvSpPr txBox="1">
            <a:spLocks/>
          </p:cNvSpPr>
          <p:nvPr/>
        </p:nvSpPr>
        <p:spPr>
          <a:xfrm>
            <a:off x="2025411" y="3287572"/>
            <a:ext cx="9285169" cy="298383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b="1" dirty="0"/>
              <a:t>Genes comentados en el estudio original: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Disfunciones cardiacas específicas: </a:t>
            </a:r>
            <a:r>
              <a:rPr lang="es-ES" sz="1800" i="1" dirty="0">
                <a:solidFill>
                  <a:schemeClr val="tx1"/>
                </a:solidFill>
              </a:rPr>
              <a:t>OLR1, PSMA6, AKAP10, PON1, EPHX2 y GHRL</a:t>
            </a:r>
            <a:r>
              <a:rPr lang="es-ES" sz="1800" dirty="0">
                <a:solidFill>
                  <a:schemeClr val="tx1"/>
                </a:solidFill>
              </a:rPr>
              <a:t>. 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Supresores tumorales</a:t>
            </a:r>
            <a:r>
              <a:rPr lang="es-ES" sz="1800" i="1" dirty="0">
                <a:solidFill>
                  <a:schemeClr val="tx1"/>
                </a:solidFill>
              </a:rPr>
              <a:t>: SDHA, RB1CC1, PTCH1, DMBT1 y BCR</a:t>
            </a:r>
            <a:endParaRPr lang="es-ES" sz="1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0E1403-7B3C-FEF4-6A70-054289C4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411" y="448198"/>
            <a:ext cx="9133590" cy="3157222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b="1" dirty="0"/>
              <a:t>Genes más comentados en la literatura de estudios genéticos: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ZIC3: Todas las anomalías VACTERL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SHH: Estenosis esofágica, agenesia parcial del sacro, anomalías de las vías urinarias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GLI3: Malformaciones ano-rectales, anomalías renales y de las extremidades</a:t>
            </a:r>
          </a:p>
        </p:txBody>
      </p:sp>
      <p:pic>
        <p:nvPicPr>
          <p:cNvPr id="3" name="Discussio 3">
            <a:hlinkClick r:id="" action="ppaction://media"/>
            <a:extLst>
              <a:ext uri="{FF2B5EF4-FFF2-40B4-BE49-F238E27FC236}">
                <a16:creationId xmlns:a16="http://schemas.microsoft.com/office/drawing/2014/main" id="{16662FD5-1988-53B4-0145-D5313B1CE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3009" y="59048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0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7D07EB-64CF-6DBD-9223-F61A692E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sz="4400" b="1" dirty="0"/>
              <a:t>CONCLUSIÓN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E57D40-B625-D63F-1E8D-D7506A08A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2" y="1219757"/>
            <a:ext cx="11155679" cy="5409643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endParaRPr lang="es-ES" sz="1500" b="0" i="0" dirty="0">
              <a:effectLst/>
              <a:latin typeface="Söhne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s-ES" sz="1600" dirty="0">
                <a:latin typeface="Söhne"/>
              </a:rPr>
              <a:t>Se ha d</a:t>
            </a:r>
            <a:r>
              <a:rPr lang="es-ES" sz="1600" b="0" i="0" dirty="0">
                <a:effectLst/>
                <a:latin typeface="Söhne"/>
              </a:rPr>
              <a:t>esarrollado un </a:t>
            </a:r>
            <a:r>
              <a:rPr lang="es-ES" sz="1600" b="1" i="0" dirty="0">
                <a:effectLst/>
                <a:latin typeface="Söhne"/>
              </a:rPr>
              <a:t>pipeline</a:t>
            </a:r>
            <a:r>
              <a:rPr lang="es-ES" sz="1600" b="0" i="0" dirty="0">
                <a:effectLst/>
                <a:latin typeface="Söhne"/>
              </a:rPr>
              <a:t> bioinformático para analizar datos genómicos en un caso de AV.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s-ES" sz="1600" b="0" i="0" dirty="0">
                <a:effectLst/>
                <a:latin typeface="Söhne"/>
              </a:rPr>
              <a:t>Causas genéticas subyacentes poco claras debido a la </a:t>
            </a:r>
            <a:r>
              <a:rPr lang="es-ES" sz="1600" b="1" i="0" dirty="0">
                <a:effectLst/>
                <a:latin typeface="Söhne"/>
              </a:rPr>
              <a:t>naturaleza heterogénea </a:t>
            </a:r>
            <a:r>
              <a:rPr lang="es-ES" sz="1600" b="0" i="0" dirty="0">
                <a:effectLst/>
                <a:latin typeface="Söhne"/>
              </a:rPr>
              <a:t>y multifactorial.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s-ES" sz="1600" b="0" i="0" dirty="0">
                <a:effectLst/>
                <a:latin typeface="Söhne"/>
              </a:rPr>
              <a:t>Resultados de un solo paciente </a:t>
            </a:r>
            <a:r>
              <a:rPr lang="es-ES" sz="1600" b="1" i="0" dirty="0">
                <a:effectLst/>
                <a:latin typeface="Söhne"/>
              </a:rPr>
              <a:t>no</a:t>
            </a:r>
            <a:r>
              <a:rPr lang="es-ES" sz="1600" b="0" i="0" dirty="0">
                <a:effectLst/>
                <a:latin typeface="Söhne"/>
              </a:rPr>
              <a:t> permiten </a:t>
            </a:r>
            <a:r>
              <a:rPr lang="es-ES" sz="1600" b="1" i="0" dirty="0">
                <a:effectLst/>
                <a:latin typeface="Söhne"/>
              </a:rPr>
              <a:t>conclusiones definitivas</a:t>
            </a:r>
            <a:r>
              <a:rPr lang="es-ES" sz="1600" b="0" i="0" dirty="0">
                <a:effectLst/>
                <a:latin typeface="Söhne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s-ES" sz="1600" b="1" i="0" dirty="0">
                <a:effectLst/>
                <a:latin typeface="Söhne"/>
              </a:rPr>
              <a:t>Falta de replicación </a:t>
            </a:r>
            <a:r>
              <a:rPr lang="es-ES" sz="1600" b="0" i="0" dirty="0">
                <a:effectLst/>
                <a:latin typeface="Söhne"/>
              </a:rPr>
              <a:t>limita la generalización de los resultados.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s-ES" sz="1600" b="0" i="0" dirty="0">
                <a:effectLst/>
                <a:latin typeface="Söhne"/>
              </a:rPr>
              <a:t>Avances significativos, pero </a:t>
            </a:r>
            <a:r>
              <a:rPr lang="es-ES" sz="1600" dirty="0">
                <a:latin typeface="Söhne"/>
              </a:rPr>
              <a:t>no son posibles conclusiones </a:t>
            </a:r>
            <a:r>
              <a:rPr lang="es-ES" sz="1600" b="0" i="0" dirty="0">
                <a:effectLst/>
                <a:latin typeface="Söhne"/>
              </a:rPr>
              <a:t>definitivas sobre la base genética de la AV.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s-ES" sz="1600" b="0" i="0" dirty="0">
                <a:effectLst/>
                <a:latin typeface="Söhne"/>
              </a:rPr>
              <a:t>Estudios adicionales, con énfasis en replicación y ampliación de muestras.</a:t>
            </a:r>
          </a:p>
          <a:p>
            <a:endParaRPr lang="es-ES" sz="15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D7A74B5-8367-4A83-ABEC-0FCDDE97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C184B0-C2C6-4BF0-B078-816C7AF95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4" name="Conclusio">
            <a:hlinkClick r:id="" action="ppaction://media"/>
            <a:extLst>
              <a:ext uri="{FF2B5EF4-FFF2-40B4-BE49-F238E27FC236}">
                <a16:creationId xmlns:a16="http://schemas.microsoft.com/office/drawing/2014/main" id="{7B59164A-C2A0-7FAA-DE97-5610C51B4D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158" y="5517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6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D68379-07B3-76BE-7A14-59F9B91E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00102" y="605896"/>
            <a:ext cx="6396774" cy="5646208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b="1" dirty="0">
                <a:solidFill>
                  <a:srgbClr val="FFFFFF"/>
                </a:solidFill>
              </a:rPr>
              <a:t>BIBLIOGRAFIA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5F51862-09C9-BF0E-1556-103BDD7FF844}"/>
              </a:ext>
            </a:extLst>
          </p:cNvPr>
          <p:cNvSpPr/>
          <p:nvPr/>
        </p:nvSpPr>
        <p:spPr>
          <a:xfrm>
            <a:off x="968991" y="1"/>
            <a:ext cx="31350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0E1403-7B3C-FEF4-6A70-054289C4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419" y="230611"/>
            <a:ext cx="10332712" cy="6396776"/>
          </a:xfrm>
          <a:solidFill>
            <a:schemeClr val="bg1"/>
          </a:solidFill>
        </p:spPr>
        <p:txBody>
          <a:bodyPr anchor="ctr">
            <a:normAutofit fontScale="70000" lnSpcReduction="20000"/>
          </a:bodyPr>
          <a:lstStyle/>
          <a:p>
            <a:pPr indent="-406400" algn="just">
              <a:lnSpc>
                <a:spcPct val="120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	</a:t>
            </a:r>
            <a:r>
              <a:rPr lang="en-GB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Botto</a:t>
            </a:r>
            <a:r>
              <a:rPr lang="en-GB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LD, Khoury MJ, </a:t>
            </a:r>
            <a:r>
              <a:rPr lang="en-GB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Mastroiacovo</a:t>
            </a:r>
            <a:r>
              <a:rPr lang="en-GB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P, Castilla EE, Moore CA, </a:t>
            </a:r>
            <a:r>
              <a:rPr lang="en-GB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Skjaerven</a:t>
            </a:r>
            <a:r>
              <a:rPr lang="en-GB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R, et al. The spectrum of congenital anomalies of the VATER association: An international study. 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 J </a:t>
            </a:r>
            <a:r>
              <a:rPr lang="es-ES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Genet. 1997 Jul 11;71(1):8–15. </a:t>
            </a:r>
          </a:p>
          <a:p>
            <a:pPr indent="-406400" algn="just">
              <a:lnSpc>
                <a:spcPct val="120000"/>
              </a:lnSpc>
              <a:spcAft>
                <a:spcPts val="800"/>
              </a:spcAft>
            </a:pP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	Solomon BD, Pineda-</a:t>
            </a:r>
            <a:r>
              <a:rPr lang="es-ES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Alvarez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DE, </a:t>
            </a:r>
            <a:r>
              <a:rPr lang="es-ES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Raam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MS, Bous SM, Keaton AA, Vélez JI, et al. </a:t>
            </a:r>
            <a:r>
              <a:rPr lang="en-GB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 of Component Findings in 79 Patients Diagnosed with VACTERL Association. 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2010; </a:t>
            </a:r>
          </a:p>
          <a:p>
            <a:pPr indent="-406400" algn="just">
              <a:lnSpc>
                <a:spcPct val="120000"/>
              </a:lnSpc>
              <a:spcAft>
                <a:spcPts val="800"/>
              </a:spcAft>
            </a:pP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	</a:t>
            </a:r>
            <a:r>
              <a:rPr lang="es-ES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Pelizzo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G, </a:t>
            </a:r>
            <a:r>
              <a:rPr lang="es-ES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Chiricosta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L, </a:t>
            </a:r>
            <a:r>
              <a:rPr lang="es-ES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Mazzon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E, </a:t>
            </a:r>
            <a:r>
              <a:rPr lang="es-ES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Zuccotti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GV, </a:t>
            </a:r>
            <a:r>
              <a:rPr lang="es-ES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Avanzini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MA, Croce S, et al. </a:t>
            </a:r>
            <a:r>
              <a:rPr lang="en-GB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Discovering Genotype Variants in an Infant with VACTERL through Clinical Exome Sequencing: A Support for Personalized Risk Assessment and Disease Prevention. </a:t>
            </a:r>
            <a:r>
              <a:rPr lang="en-GB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Pediatric</a:t>
            </a:r>
            <a:r>
              <a:rPr lang="en-GB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Reports 2021, Vol 13, Pages 45-56 [Internet]. 2021 Jan 5 [cited 2023 Oct 13];13(1):45–56. Available from: </a:t>
            </a:r>
            <a:r>
              <a:rPr lang="en-GB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https://www.mdpi.com/2036-7503/13/1/6/htm</a:t>
            </a:r>
            <a:endParaRPr lang="en-GB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06400" algn="just">
              <a:lnSpc>
                <a:spcPct val="120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4, 	</a:t>
            </a:r>
            <a:r>
              <a:rPr lang="en-GB" sz="20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Babraham</a:t>
            </a: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Bioinformatics - </a:t>
            </a:r>
            <a:r>
              <a:rPr lang="en-GB" sz="20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FastQC</a:t>
            </a: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 Quality Control tool for High Throughput Sequence Data [Internet]. [cited 2023 Dec 18]. Available from: </a:t>
            </a: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https://www.bioinformatics.babraham.ac.uk/projects/fastqc/</a:t>
            </a: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-406400" algn="just">
              <a:lnSpc>
                <a:spcPct val="120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5.	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USADELLAB.org - </a:t>
            </a:r>
            <a:r>
              <a:rPr lang="en-GB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Trimmomatic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 flexible read trimming tool for Illumina NGS data [Internet]. [cited 2023 Dec 25]. Available from: 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http://www.usadellab.org/cms/index.php?page=trimmomatic</a:t>
            </a:r>
            <a:endParaRPr lang="en-GB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06400" algn="just">
              <a:lnSpc>
                <a:spcPct val="120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6. 	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Variant Calling using </a:t>
            </a:r>
            <a:r>
              <a:rPr lang="en-GB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Freebayes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[Internet]. [cited 2023 Dec 30]. Available from: 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https://manual.omicsbox.biobam.com/user-manual/omicsbox-modules/module-genetic-variation/variant-calling/variant-calling-using-freebayes/</a:t>
            </a:r>
            <a:endParaRPr lang="en-GB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06400" algn="just">
              <a:lnSpc>
                <a:spcPct val="120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7. 	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 - </a:t>
            </a:r>
            <a:r>
              <a:rPr lang="en-GB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SnpEff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GB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SnpSift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[Internet]. [cited 2023 Dec 30]. Available from: 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https://pcingola.github.io/SnpEff/snpeff/introduction/</a:t>
            </a:r>
            <a:endParaRPr lang="en-GB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06400" algn="just">
              <a:lnSpc>
                <a:spcPct val="120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8. 	</a:t>
            </a:r>
            <a:r>
              <a:rPr lang="en-GB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samtools-flagstat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 manual page [Internet]. [cited 2024 Jan 5]. Available from: 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https://www.htslib.org/doc/samtools-flagstat.html</a:t>
            </a:r>
            <a:endParaRPr lang="en-GB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06400" algn="just">
              <a:lnSpc>
                <a:spcPct val="120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9. 	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Solomon BD. The </a:t>
            </a:r>
            <a:r>
              <a:rPr lang="en-GB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etiology</a:t>
            </a: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VACTERL association: Current knowledge and hypotheses. American Journal of Medical Genetics Part C: Seminars in Medical Genetics. 2018 Dec 1;178(4):440–6. </a:t>
            </a:r>
            <a:endParaRPr lang="es-ES" sz="1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783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8D463-90B7-8BEB-1429-F9AB49C66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395953"/>
          </a:xfrm>
        </p:spPr>
        <p:txBody>
          <a:bodyPr>
            <a:noAutofit/>
          </a:bodyPr>
          <a:lstStyle/>
          <a:p>
            <a:r>
              <a:rPr lang="es-ES" sz="6600" b="1" dirty="0">
                <a:solidFill>
                  <a:schemeClr val="tx1"/>
                </a:solidFill>
                <a:effectLst/>
                <a:latin typeface="Arabic Typesetting" panose="020F0502020204030204" pitchFamily="66" charset="-78"/>
                <a:ea typeface="Times New Roman" panose="02020603050405020304" pitchFamily="18" charset="0"/>
                <a:cs typeface="Arabic Typesetting" panose="020F0502020204030204" pitchFamily="66" charset="-78"/>
              </a:rPr>
              <a:t>Diseño e Implementación de un Pipeline Bioinformático para el Análisis Genómico en la Asociación VACTERL</a:t>
            </a:r>
            <a:endParaRPr lang="es-ES" sz="6600" dirty="0">
              <a:solidFill>
                <a:schemeClr val="tx1"/>
              </a:solidFill>
              <a:latin typeface="Arabic Typesetting" panose="020F0502020204030204" pitchFamily="66" charset="-78"/>
              <a:cs typeface="Arabic Typesetting" panose="020F0502020204030204" pitchFamily="66" charset="-78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F9CBAB-D18B-5558-9B54-9F75B5BFF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7"/>
          </a:xfrm>
        </p:spPr>
        <p:txBody>
          <a:bodyPr>
            <a:normAutofit/>
          </a:bodyPr>
          <a:lstStyle/>
          <a:p>
            <a:pPr marL="179705"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Bernat Moreno Batlle</a:t>
            </a:r>
            <a:endParaRPr lang="es-E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705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TFM Bioinformática estadística y aprendizaje automático</a:t>
            </a:r>
          </a:p>
          <a:p>
            <a:pPr marL="179705"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Tutora: Romina Astrid </a:t>
            </a:r>
            <a:r>
              <a:rPr lang="es-ES" sz="14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rebrij</a:t>
            </a:r>
            <a:endParaRPr lang="es-ES" sz="14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204D08B-3668-BA09-9B5B-4A1E652E152F}"/>
              </a:ext>
            </a:extLst>
          </p:cNvPr>
          <p:cNvGrpSpPr>
            <a:grpSpLocks/>
          </p:cNvGrpSpPr>
          <p:nvPr/>
        </p:nvGrpSpPr>
        <p:grpSpPr bwMode="auto">
          <a:xfrm>
            <a:off x="10959354" y="226690"/>
            <a:ext cx="923338" cy="1839868"/>
            <a:chOff x="950" y="6633"/>
            <a:chExt cx="3373" cy="8189"/>
          </a:xfrm>
        </p:grpSpPr>
        <p:pic>
          <p:nvPicPr>
            <p:cNvPr id="5" name="Picture 3" descr="logo ub">
              <a:extLst>
                <a:ext uri="{FF2B5EF4-FFF2-40B4-BE49-F238E27FC236}">
                  <a16:creationId xmlns:a16="http://schemas.microsoft.com/office/drawing/2014/main" id="{BBAF73FE-84A7-CF7E-7C3C-9FD283B22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6" t="19048" r="18614" b="19481"/>
            <a:stretch>
              <a:fillRect/>
            </a:stretch>
          </p:blipFill>
          <p:spPr bwMode="auto">
            <a:xfrm>
              <a:off x="975" y="11414"/>
              <a:ext cx="3348" cy="3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25FC952-DC89-AC0D-9314-533B57BD7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" y="6633"/>
              <a:ext cx="3348" cy="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325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92951-B98F-4994-B591-9AF6FD1B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CB2159-5CEB-29BB-A6F8-956DBBDFC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001" y="1845733"/>
            <a:ext cx="10058400" cy="4023360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Introducción</a:t>
            </a:r>
            <a:endParaRPr lang="es-E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 VACTERL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es-ES" sz="160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Métodos y herramientas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Bibliografía</a:t>
            </a:r>
          </a:p>
          <a:p>
            <a:pPr marL="0" indent="0" algn="l">
              <a:buNone/>
            </a:pPr>
            <a:r>
              <a:rPr lang="es-ES" sz="1800" dirty="0">
                <a:solidFill>
                  <a:schemeClr val="tx1"/>
                </a:solidFill>
                <a:latin typeface="Söhne"/>
              </a:rPr>
              <a:t>	</a:t>
            </a:r>
            <a:endParaRPr lang="es-ES" sz="1800" dirty="0"/>
          </a:p>
        </p:txBody>
      </p:sp>
      <p:pic>
        <p:nvPicPr>
          <p:cNvPr id="4" name="Index">
            <a:hlinkClick r:id="" action="ppaction://media"/>
            <a:extLst>
              <a:ext uri="{FF2B5EF4-FFF2-40B4-BE49-F238E27FC236}">
                <a16:creationId xmlns:a16="http://schemas.microsoft.com/office/drawing/2014/main" id="{2CF2C263-53AE-9A68-D4F0-B45FC69E8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4720" y="5625412"/>
            <a:ext cx="487363" cy="487363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2A1907B-1ED7-CCD6-7027-BFE19E860382}"/>
              </a:ext>
            </a:extLst>
          </p:cNvPr>
          <p:cNvGrpSpPr>
            <a:grpSpLocks/>
          </p:cNvGrpSpPr>
          <p:nvPr/>
        </p:nvGrpSpPr>
        <p:grpSpPr bwMode="auto">
          <a:xfrm>
            <a:off x="11232700" y="177421"/>
            <a:ext cx="724241" cy="1424630"/>
            <a:chOff x="950" y="6633"/>
            <a:chExt cx="3373" cy="8189"/>
          </a:xfrm>
        </p:grpSpPr>
        <p:pic>
          <p:nvPicPr>
            <p:cNvPr id="6" name="Picture 3" descr="logo ub">
              <a:extLst>
                <a:ext uri="{FF2B5EF4-FFF2-40B4-BE49-F238E27FC236}">
                  <a16:creationId xmlns:a16="http://schemas.microsoft.com/office/drawing/2014/main" id="{B1F4ED91-E476-D1AA-8413-41D690BB1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r:link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6" t="19048" r="18614" b="19481"/>
            <a:stretch>
              <a:fillRect/>
            </a:stretch>
          </p:blipFill>
          <p:spPr bwMode="auto">
            <a:xfrm>
              <a:off x="975" y="11414"/>
              <a:ext cx="3348" cy="3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41A78948-64A5-B740-B99B-B6318F1A4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" y="6633"/>
              <a:ext cx="3348" cy="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32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3D150-8B66-BC32-B93B-2EE1D0A9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28" y="435812"/>
            <a:ext cx="10058400" cy="1195221"/>
          </a:xfrm>
        </p:spPr>
        <p:txBody>
          <a:bodyPr>
            <a:normAutofit/>
          </a:bodyPr>
          <a:lstStyle/>
          <a:p>
            <a:r>
              <a:rPr lang="es-ES" sz="4400" b="1" dirty="0"/>
              <a:t>INTRODUCCIÓN</a:t>
            </a:r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70C515E8-E6BE-59F3-4DA8-C949036B6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96939" y="1949734"/>
            <a:ext cx="1351477" cy="214500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1EED46D-A012-4A47-F35A-A0C6C350C070}"/>
              </a:ext>
            </a:extLst>
          </p:cNvPr>
          <p:cNvSpPr/>
          <p:nvPr/>
        </p:nvSpPr>
        <p:spPr>
          <a:xfrm>
            <a:off x="2667157" y="4902403"/>
            <a:ext cx="3733015" cy="4053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" panose="020B0604020202020204" pitchFamily="34" charset="0"/>
              </a:rPr>
              <a:t>ANOMALÍAS</a:t>
            </a:r>
            <a:r>
              <a:rPr lang="es-E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dirty="0">
                <a:latin typeface="Arial" panose="020B0604020202020204" pitchFamily="34" charset="0"/>
              </a:rPr>
              <a:t>RENALES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3BA35CC-62E7-D862-9AB1-8AC6EF5BDDAA}"/>
              </a:ext>
            </a:extLst>
          </p:cNvPr>
          <p:cNvSpPr/>
          <p:nvPr/>
        </p:nvSpPr>
        <p:spPr>
          <a:xfrm>
            <a:off x="2667157" y="4210261"/>
            <a:ext cx="3733015" cy="4053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" panose="020B0604020202020204" pitchFamily="34" charset="0"/>
              </a:rPr>
              <a:t>FÍSTULA</a:t>
            </a:r>
            <a:r>
              <a:rPr lang="es-E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dirty="0">
                <a:latin typeface="Arial" panose="020B0604020202020204" pitchFamily="34" charset="0"/>
              </a:rPr>
              <a:t>TRAQUEOESOFÁGICA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F0D498-0CDE-A165-CF5B-24064006DD60}"/>
              </a:ext>
            </a:extLst>
          </p:cNvPr>
          <p:cNvSpPr/>
          <p:nvPr/>
        </p:nvSpPr>
        <p:spPr>
          <a:xfrm>
            <a:off x="2642334" y="2771134"/>
            <a:ext cx="3733015" cy="4053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TRESIA ANAL 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3889653-F486-9A6F-D658-6891F82AE7C8}"/>
              </a:ext>
            </a:extLst>
          </p:cNvPr>
          <p:cNvSpPr/>
          <p:nvPr/>
        </p:nvSpPr>
        <p:spPr>
          <a:xfrm>
            <a:off x="2642334" y="2056651"/>
            <a:ext cx="3733015" cy="4053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NOMALÍAS VERTEBRALES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B18B22B-5064-828A-C0D0-8B1C02122920}"/>
              </a:ext>
            </a:extLst>
          </p:cNvPr>
          <p:cNvSpPr/>
          <p:nvPr/>
        </p:nvSpPr>
        <p:spPr>
          <a:xfrm>
            <a:off x="2642335" y="3508485"/>
            <a:ext cx="3733015" cy="4053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" panose="020B0604020202020204" pitchFamily="34" charset="0"/>
              </a:rPr>
              <a:t>ANOMALÍAS</a:t>
            </a:r>
            <a:r>
              <a:rPr lang="es-E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dirty="0">
                <a:latin typeface="Arial" panose="020B0604020202020204" pitchFamily="34" charset="0"/>
              </a:rPr>
              <a:t>CARDÍACAS</a:t>
            </a: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8B426A45-3D75-270A-A8DA-06ADFCBCEFDE}"/>
              </a:ext>
            </a:extLst>
          </p:cNvPr>
          <p:cNvSpPr/>
          <p:nvPr/>
        </p:nvSpPr>
        <p:spPr>
          <a:xfrm>
            <a:off x="1417590" y="1813822"/>
            <a:ext cx="754361" cy="700281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V</a:t>
            </a: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4006F924-6F21-B7AB-AFB4-30939A147F1B}"/>
              </a:ext>
            </a:extLst>
          </p:cNvPr>
          <p:cNvSpPr/>
          <p:nvPr/>
        </p:nvSpPr>
        <p:spPr>
          <a:xfrm>
            <a:off x="1401578" y="2532007"/>
            <a:ext cx="756000" cy="701307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A</a:t>
            </a: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BE819AD4-B2CB-4FE3-8F88-5EF1E44F028D}"/>
              </a:ext>
            </a:extLst>
          </p:cNvPr>
          <p:cNvSpPr/>
          <p:nvPr/>
        </p:nvSpPr>
        <p:spPr>
          <a:xfrm>
            <a:off x="1399867" y="3303252"/>
            <a:ext cx="756000" cy="702000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C</a:t>
            </a: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B046DD29-3990-4F87-3E60-E3C1D1885DDD}"/>
              </a:ext>
            </a:extLst>
          </p:cNvPr>
          <p:cNvSpPr/>
          <p:nvPr/>
        </p:nvSpPr>
        <p:spPr>
          <a:xfrm>
            <a:off x="1399867" y="4022463"/>
            <a:ext cx="756000" cy="702000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TE</a:t>
            </a:r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666E2F8A-DE00-254A-BF44-519CAE31F147}"/>
              </a:ext>
            </a:extLst>
          </p:cNvPr>
          <p:cNvSpPr/>
          <p:nvPr/>
        </p:nvSpPr>
        <p:spPr>
          <a:xfrm>
            <a:off x="1391365" y="4754080"/>
            <a:ext cx="756000" cy="702000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R</a:t>
            </a:r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DEF2F903-7E26-BECD-8895-B266062D7E4F}"/>
              </a:ext>
            </a:extLst>
          </p:cNvPr>
          <p:cNvSpPr/>
          <p:nvPr/>
        </p:nvSpPr>
        <p:spPr>
          <a:xfrm>
            <a:off x="1391365" y="5553533"/>
            <a:ext cx="756000" cy="702000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B951203-C537-859E-763D-E70F94AA5BDB}"/>
              </a:ext>
            </a:extLst>
          </p:cNvPr>
          <p:cNvSpPr/>
          <p:nvPr/>
        </p:nvSpPr>
        <p:spPr>
          <a:xfrm>
            <a:off x="2667157" y="5718926"/>
            <a:ext cx="4270973" cy="4053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" panose="020B0604020202020204" pitchFamily="34" charset="0"/>
              </a:rPr>
              <a:t>ANOMALÍAS</a:t>
            </a:r>
            <a:r>
              <a:rPr lang="es-E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dirty="0">
                <a:latin typeface="Arial" panose="020B0604020202020204" pitchFamily="34" charset="0"/>
              </a:rPr>
              <a:t>DE</a:t>
            </a:r>
            <a:r>
              <a:rPr lang="es-E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dirty="0">
                <a:latin typeface="Arial" panose="020B0604020202020204" pitchFamily="34" charset="0"/>
              </a:rPr>
              <a:t>LAS</a:t>
            </a:r>
            <a:r>
              <a:rPr lang="es-E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dirty="0">
                <a:latin typeface="Arial" panose="020B0604020202020204" pitchFamily="34" charset="0"/>
              </a:rPr>
              <a:t>EXTREMIDADES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4D60206-D23B-3870-08F9-B36CA9CAE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081" y="4229418"/>
            <a:ext cx="1183335" cy="1680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F27956B-C8C5-442B-BDB7-22C776CADA6A}"/>
              </a:ext>
            </a:extLst>
          </p:cNvPr>
          <p:cNvCxnSpPr/>
          <p:nvPr/>
        </p:nvCxnSpPr>
        <p:spPr>
          <a:xfrm>
            <a:off x="2265593" y="2206635"/>
            <a:ext cx="304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A7898A5-04F9-FC19-5426-9B3DCFA944BB}"/>
              </a:ext>
            </a:extLst>
          </p:cNvPr>
          <p:cNvCxnSpPr/>
          <p:nvPr/>
        </p:nvCxnSpPr>
        <p:spPr>
          <a:xfrm>
            <a:off x="2265592" y="2923604"/>
            <a:ext cx="304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4433160-EA16-B1E7-A781-E13E294D5204}"/>
              </a:ext>
            </a:extLst>
          </p:cNvPr>
          <p:cNvCxnSpPr/>
          <p:nvPr/>
        </p:nvCxnSpPr>
        <p:spPr>
          <a:xfrm>
            <a:off x="2270304" y="3670432"/>
            <a:ext cx="304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2BD4E9C-A9C6-EBB9-18C0-B5703A36595C}"/>
              </a:ext>
            </a:extLst>
          </p:cNvPr>
          <p:cNvCxnSpPr/>
          <p:nvPr/>
        </p:nvCxnSpPr>
        <p:spPr>
          <a:xfrm>
            <a:off x="2277080" y="4388556"/>
            <a:ext cx="304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7B6840B-1635-DB94-A06C-3ACD6760CDA3}"/>
              </a:ext>
            </a:extLst>
          </p:cNvPr>
          <p:cNvCxnSpPr/>
          <p:nvPr/>
        </p:nvCxnSpPr>
        <p:spPr>
          <a:xfrm>
            <a:off x="2265593" y="5109176"/>
            <a:ext cx="304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6FF579C-30D1-5C1B-AE1C-40CFE0A7EFD6}"/>
              </a:ext>
            </a:extLst>
          </p:cNvPr>
          <p:cNvCxnSpPr/>
          <p:nvPr/>
        </p:nvCxnSpPr>
        <p:spPr>
          <a:xfrm>
            <a:off x="2270308" y="5921727"/>
            <a:ext cx="304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ntroduccio">
            <a:hlinkClick r:id="" action="ppaction://media"/>
            <a:extLst>
              <a:ext uri="{FF2B5EF4-FFF2-40B4-BE49-F238E27FC236}">
                <a16:creationId xmlns:a16="http://schemas.microsoft.com/office/drawing/2014/main" id="{6556AACF-CD71-C27D-4386-4E7779A95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3460" y="5768170"/>
            <a:ext cx="487363" cy="487363"/>
          </a:xfrm>
          <a:prstGeom prst="rect">
            <a:avLst/>
          </a:prstGeom>
        </p:spPr>
      </p:pic>
      <p:pic>
        <p:nvPicPr>
          <p:cNvPr id="1026" name="Picture 2" descr="VATER Syndrome: Symptoms, Causes &amp; Treatmen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6" r="32327"/>
          <a:stretch/>
        </p:blipFill>
        <p:spPr bwMode="auto">
          <a:xfrm>
            <a:off x="8817309" y="2355571"/>
            <a:ext cx="2352019" cy="336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/>
          <p:cNvSpPr txBox="1"/>
          <p:nvPr/>
        </p:nvSpPr>
        <p:spPr>
          <a:xfrm>
            <a:off x="7943270" y="6183728"/>
            <a:ext cx="37338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/>
              <a:t>Imagen extraída de: https://my.clevelandclinic.org/health/diseases/24083-vater-syndrome</a:t>
            </a:r>
          </a:p>
        </p:txBody>
      </p:sp>
    </p:spTree>
    <p:extLst>
      <p:ext uri="{BB962C8B-B14F-4D97-AF65-F5344CB8AC3E}">
        <p14:creationId xmlns:p14="http://schemas.microsoft.com/office/powerpoint/2010/main" val="115353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8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VATER Syndrome: Symptoms, Causes &amp; Treatmen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6" r="32327"/>
          <a:stretch/>
        </p:blipFill>
        <p:spPr bwMode="auto">
          <a:xfrm rot="800257">
            <a:off x="9272847" y="3151210"/>
            <a:ext cx="1947537" cy="27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43EA03-DA94-E3F5-EC03-C0829BC3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/>
              <a:t>CASE REPORT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F87BF4-B028-06BB-CD5E-A4F371CEF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757" y="1684632"/>
            <a:ext cx="10058400" cy="4432237"/>
          </a:xfrm>
        </p:spPr>
        <p:txBody>
          <a:bodyPr>
            <a:noAutofit/>
          </a:bodyPr>
          <a:lstStyle/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Paciente de seis meses.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adres chinos no consanguíneos.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 antecedentes de diabetes ni exposición a otros factores ambientales.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Diagnosticada con asociación VACTERL debido a:</a:t>
            </a:r>
          </a:p>
          <a:p>
            <a:pPr marL="578358" lvl="1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 imperforado</a:t>
            </a:r>
          </a:p>
          <a:p>
            <a:pPr marL="578358" lvl="1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Anomalías vertebrales sacras y agenesia del cóccix</a:t>
            </a:r>
          </a:p>
          <a:p>
            <a:pPr marL="578358" lvl="1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Complejas anomalías cardiovasculares</a:t>
            </a:r>
          </a:p>
          <a:p>
            <a:pPr marL="292608" lvl="1" indent="0">
              <a:buNone/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/>
          </a:p>
        </p:txBody>
      </p:sp>
      <p:pic>
        <p:nvPicPr>
          <p:cNvPr id="4" name="Case report">
            <a:hlinkClick r:id="" action="ppaction://media"/>
            <a:extLst>
              <a:ext uri="{FF2B5EF4-FFF2-40B4-BE49-F238E27FC236}">
                <a16:creationId xmlns:a16="http://schemas.microsoft.com/office/drawing/2014/main" id="{ADDCBBFC-302A-3EF1-D214-29BAC6C16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5346" y="5625412"/>
            <a:ext cx="487363" cy="487363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0100679" y="4324304"/>
            <a:ext cx="291871" cy="272955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9967949" y="5084108"/>
            <a:ext cx="291871" cy="272955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10417287" y="4203749"/>
            <a:ext cx="291871" cy="272955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49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949B8-270D-6E99-40FB-3CEC58DA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/>
              <a:t>OBJECTIVOS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1645AE-53B8-99A9-6A77-919B3F77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1"/>
            <a:ext cx="10058400" cy="4608848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 general: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Desarrollar un </a:t>
            </a:r>
            <a:r>
              <a:rPr lang="es-E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pipeline bioinformático 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integral para analizar datos genómicos en pacientes con asociación VACTERL.</a:t>
            </a:r>
            <a:endParaRPr lang="es-E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Objetivos específicos: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Identificar los procesos necesarios, las herramientas y métodos más apropiados para cada paso del pipeline.</a:t>
            </a:r>
            <a:endParaRPr lang="es-E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Procesar datos de secuenciación NGS de una paciente con VACTERL.</a:t>
            </a:r>
            <a:endParaRPr lang="es-E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Detectar variantes genéticas relevantes asociadas a la asociación VACTERL.</a:t>
            </a:r>
            <a:endParaRPr lang="es-E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Desarrollar una aplicación web interactiva para visualizar los resultados del pipeline.</a:t>
            </a:r>
            <a:endParaRPr lang="es-ES" dirty="0"/>
          </a:p>
        </p:txBody>
      </p:sp>
      <p:pic>
        <p:nvPicPr>
          <p:cNvPr id="4" name="Objectiusss">
            <a:hlinkClick r:id="" action="ppaction://media"/>
            <a:extLst>
              <a:ext uri="{FF2B5EF4-FFF2-40B4-BE49-F238E27FC236}">
                <a16:creationId xmlns:a16="http://schemas.microsoft.com/office/drawing/2014/main" id="{6777C862-2660-3377-CF9A-35EF6D24F8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0630" y="56857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D2880-64E4-5B06-C181-C746A74E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/>
              <a:t>MATERIALES Y MÉTODOS 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31EE2540-A70D-F000-E56F-2911CC8DA69D}"/>
              </a:ext>
            </a:extLst>
          </p:cNvPr>
          <p:cNvSpPr/>
          <p:nvPr/>
        </p:nvSpPr>
        <p:spPr>
          <a:xfrm>
            <a:off x="2573514" y="2563949"/>
            <a:ext cx="2954229" cy="518475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PREPROCESAMIENTO</a:t>
            </a:r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5" name="Flecha: pentágono 4">
            <a:extLst>
              <a:ext uri="{FF2B5EF4-FFF2-40B4-BE49-F238E27FC236}">
                <a16:creationId xmlns:a16="http://schemas.microsoft.com/office/drawing/2014/main" id="{F15DFA55-94DE-ECAD-89D9-EAFBF7E54943}"/>
              </a:ext>
            </a:extLst>
          </p:cNvPr>
          <p:cNvSpPr/>
          <p:nvPr/>
        </p:nvSpPr>
        <p:spPr>
          <a:xfrm>
            <a:off x="2573514" y="3333953"/>
            <a:ext cx="2954229" cy="518475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ALINEAMIENTO </a:t>
            </a:r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6" name="Flecha: pentágono 5">
            <a:extLst>
              <a:ext uri="{FF2B5EF4-FFF2-40B4-BE49-F238E27FC236}">
                <a16:creationId xmlns:a16="http://schemas.microsoft.com/office/drawing/2014/main" id="{9AE87A67-D453-C355-0965-F838738782D7}"/>
              </a:ext>
            </a:extLst>
          </p:cNvPr>
          <p:cNvSpPr/>
          <p:nvPr/>
        </p:nvSpPr>
        <p:spPr>
          <a:xfrm>
            <a:off x="2573514" y="4102646"/>
            <a:ext cx="2954229" cy="518475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DETECCIÓN DE VARIANTES</a:t>
            </a:r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7" name="Flecha: pentágono 6">
            <a:extLst>
              <a:ext uri="{FF2B5EF4-FFF2-40B4-BE49-F238E27FC236}">
                <a16:creationId xmlns:a16="http://schemas.microsoft.com/office/drawing/2014/main" id="{454F3893-01F5-0400-1DC3-857F24BDB7A1}"/>
              </a:ext>
            </a:extLst>
          </p:cNvPr>
          <p:cNvSpPr/>
          <p:nvPr/>
        </p:nvSpPr>
        <p:spPr>
          <a:xfrm>
            <a:off x="2573514" y="4872650"/>
            <a:ext cx="2954229" cy="518475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ANOTACIÓN</a:t>
            </a:r>
            <a:r>
              <a:rPr lang="es-ES" sz="18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DE VARIANTES</a:t>
            </a:r>
          </a:p>
        </p:txBody>
      </p:sp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B302EBC0-5D6A-4D14-19BD-40B626DD5D34}"/>
              </a:ext>
            </a:extLst>
          </p:cNvPr>
          <p:cNvSpPr/>
          <p:nvPr/>
        </p:nvSpPr>
        <p:spPr>
          <a:xfrm>
            <a:off x="2573514" y="5642654"/>
            <a:ext cx="2954229" cy="518475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PRESENTACIÓN DE RESULTADOS</a:t>
            </a:r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AA5E59C-38B0-0532-8BE2-9926B81B5915}"/>
              </a:ext>
            </a:extLst>
          </p:cNvPr>
          <p:cNvSpPr/>
          <p:nvPr/>
        </p:nvSpPr>
        <p:spPr>
          <a:xfrm>
            <a:off x="6193410" y="2563949"/>
            <a:ext cx="1649691" cy="518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FASTQC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B063CBE-F708-0779-7F9F-5FB9D203307A}"/>
              </a:ext>
            </a:extLst>
          </p:cNvPr>
          <p:cNvSpPr/>
          <p:nvPr/>
        </p:nvSpPr>
        <p:spPr>
          <a:xfrm>
            <a:off x="8268878" y="2563949"/>
            <a:ext cx="1649691" cy="518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TRIMMOMATIC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5149D5B-7085-B5B1-6DCB-BB3FC0A33249}"/>
              </a:ext>
            </a:extLst>
          </p:cNvPr>
          <p:cNvSpPr/>
          <p:nvPr/>
        </p:nvSpPr>
        <p:spPr>
          <a:xfrm>
            <a:off x="6193410" y="3329767"/>
            <a:ext cx="1649691" cy="518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BWA-MEM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C15B972-0684-218D-A442-DC9EE0FE7080}"/>
              </a:ext>
            </a:extLst>
          </p:cNvPr>
          <p:cNvSpPr/>
          <p:nvPr/>
        </p:nvSpPr>
        <p:spPr>
          <a:xfrm>
            <a:off x="7330081" y="4095585"/>
            <a:ext cx="1649691" cy="518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FREEBAYES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ECDD5AE-B363-8EFE-223F-6FB26C87C01F}"/>
              </a:ext>
            </a:extLst>
          </p:cNvPr>
          <p:cNvSpPr/>
          <p:nvPr/>
        </p:nvSpPr>
        <p:spPr>
          <a:xfrm>
            <a:off x="7330080" y="4861403"/>
            <a:ext cx="1649691" cy="518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SNPEFF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9663EA8-855A-EE9B-2663-9E33403546C1}"/>
              </a:ext>
            </a:extLst>
          </p:cNvPr>
          <p:cNvSpPr/>
          <p:nvPr/>
        </p:nvSpPr>
        <p:spPr>
          <a:xfrm>
            <a:off x="7330080" y="5627221"/>
            <a:ext cx="1649691" cy="518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STREAMLIT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4CCDDD-C7E1-C40A-4E59-61CF147597FE}"/>
              </a:ext>
            </a:extLst>
          </p:cNvPr>
          <p:cNvSpPr txBox="1"/>
          <p:nvPr/>
        </p:nvSpPr>
        <p:spPr>
          <a:xfrm>
            <a:off x="6677813" y="1945474"/>
            <a:ext cx="29542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HERRAMIENTAS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F0443B2-0442-C059-5FBA-23314B8DDE62}"/>
              </a:ext>
            </a:extLst>
          </p:cNvPr>
          <p:cNvSpPr txBox="1"/>
          <p:nvPr/>
        </p:nvSpPr>
        <p:spPr>
          <a:xfrm>
            <a:off x="2538744" y="1945474"/>
            <a:ext cx="29542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PROCESOS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8D10C90-DB02-2D3A-DC5F-32F3DF83C4CF}"/>
              </a:ext>
            </a:extLst>
          </p:cNvPr>
          <p:cNvSpPr/>
          <p:nvPr/>
        </p:nvSpPr>
        <p:spPr>
          <a:xfrm>
            <a:off x="8268878" y="3329767"/>
            <a:ext cx="1649691" cy="518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SAMTOOLS</a:t>
            </a:r>
          </a:p>
        </p:txBody>
      </p:sp>
      <p:pic>
        <p:nvPicPr>
          <p:cNvPr id="24" name="Materials y metodoes">
            <a:hlinkClick r:id="" action="ppaction://media"/>
            <a:extLst>
              <a:ext uri="{FF2B5EF4-FFF2-40B4-BE49-F238E27FC236}">
                <a16:creationId xmlns:a16="http://schemas.microsoft.com/office/drawing/2014/main" id="{D7393038-7CBB-4FFE-FF19-13FEC431A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7925" y="56908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6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9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EF88B-DD60-F6DA-6549-7BFA294A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/>
              <a:t>PREPROCESAMIENTO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52D6BE-F391-425F-224B-AFF7BD675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98697" y="5052401"/>
            <a:ext cx="307463" cy="1024877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F5D0794-00CB-BAFD-501F-8D0D51C0D4D4}"/>
              </a:ext>
            </a:extLst>
          </p:cNvPr>
          <p:cNvSpPr txBox="1"/>
          <p:nvPr/>
        </p:nvSpPr>
        <p:spPr>
          <a:xfrm>
            <a:off x="1202084" y="1979513"/>
            <a:ext cx="29542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FASTQC</a:t>
            </a:r>
          </a:p>
        </p:txBody>
      </p:sp>
      <p:pic>
        <p:nvPicPr>
          <p:cNvPr id="7" name="Imagen 6" descr="Escala de tiempo&#10;&#10;Descripción generada automáticamente">
            <a:extLst>
              <a:ext uri="{FF2B5EF4-FFF2-40B4-BE49-F238E27FC236}">
                <a16:creationId xmlns:a16="http://schemas.microsoft.com/office/drawing/2014/main" id="{996E12B3-2AD3-E087-C92D-7208128F3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230" y="2723762"/>
            <a:ext cx="2190375" cy="3446907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71AC7A9-E7AA-F9B9-5FC8-455565D9AD50}"/>
              </a:ext>
            </a:extLst>
          </p:cNvPr>
          <p:cNvCxnSpPr>
            <a:cxnSpLocks/>
          </p:cNvCxnSpPr>
          <p:nvPr/>
        </p:nvCxnSpPr>
        <p:spPr>
          <a:xfrm>
            <a:off x="4320550" y="2180297"/>
            <a:ext cx="5081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E38D4A-CC00-4A3A-2325-73D3A38A47AE}"/>
              </a:ext>
            </a:extLst>
          </p:cNvPr>
          <p:cNvSpPr txBox="1"/>
          <p:nvPr/>
        </p:nvSpPr>
        <p:spPr>
          <a:xfrm>
            <a:off x="5005092" y="2004014"/>
            <a:ext cx="1899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FASTQC REPORT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F00CFA-3B9B-0D5B-B7C5-0F1350A21AD2}"/>
              </a:ext>
            </a:extLst>
          </p:cNvPr>
          <p:cNvSpPr txBox="1"/>
          <p:nvPr/>
        </p:nvSpPr>
        <p:spPr>
          <a:xfrm>
            <a:off x="10586738" y="5052401"/>
            <a:ext cx="1745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GOOD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D55FA6-FC16-2B7E-1D3B-00B2E0341B5E}"/>
              </a:ext>
            </a:extLst>
          </p:cNvPr>
          <p:cNvSpPr txBox="1"/>
          <p:nvPr/>
        </p:nvSpPr>
        <p:spPr>
          <a:xfrm>
            <a:off x="10619493" y="5411165"/>
            <a:ext cx="144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FAIL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426102-0DDE-0BD1-11B9-412E28195451}"/>
              </a:ext>
            </a:extLst>
          </p:cNvPr>
          <p:cNvSpPr txBox="1"/>
          <p:nvPr/>
        </p:nvSpPr>
        <p:spPr>
          <a:xfrm>
            <a:off x="10586738" y="5773659"/>
            <a:ext cx="1538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WARNING</a:t>
            </a:r>
          </a:p>
        </p:txBody>
      </p:sp>
      <p:pic>
        <p:nvPicPr>
          <p:cNvPr id="14" name="Imagen 13" descr="Gráfico, Histograma&#10;&#10;Descripción generada automáticamente">
            <a:extLst>
              <a:ext uri="{FF2B5EF4-FFF2-40B4-BE49-F238E27FC236}">
                <a16:creationId xmlns:a16="http://schemas.microsoft.com/office/drawing/2014/main" id="{3E1E1870-CA8C-CA16-E73E-3DEB9DAFC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673" y="2635161"/>
            <a:ext cx="4773930" cy="3606800"/>
          </a:xfrm>
          <a:prstGeom prst="rect">
            <a:avLst/>
          </a:prstGeom>
        </p:spPr>
      </p:pic>
      <p:pic>
        <p:nvPicPr>
          <p:cNvPr id="15" name="Fastqc">
            <a:hlinkClick r:id="" action="ppaction://media"/>
            <a:extLst>
              <a:ext uri="{FF2B5EF4-FFF2-40B4-BE49-F238E27FC236}">
                <a16:creationId xmlns:a16="http://schemas.microsoft.com/office/drawing/2014/main" id="{99D73E67-9B07-0F3E-B488-D04FAADDE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15573" y="61581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3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E9D71-1FEE-3DA0-6FE1-F6F2F03E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2955"/>
            <a:ext cx="10058400" cy="1450757"/>
          </a:xfrm>
        </p:spPr>
        <p:txBody>
          <a:bodyPr>
            <a:normAutofit/>
          </a:bodyPr>
          <a:lstStyle/>
          <a:p>
            <a:r>
              <a:rPr lang="es-ES" sz="4400" b="1" dirty="0"/>
              <a:t>PREPROCESAMIENTO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10619A-A641-AF71-20A2-8480A9DCFB5D}"/>
              </a:ext>
            </a:extLst>
          </p:cNvPr>
          <p:cNvSpPr txBox="1"/>
          <p:nvPr/>
        </p:nvSpPr>
        <p:spPr>
          <a:xfrm>
            <a:off x="1155384" y="2014968"/>
            <a:ext cx="29542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TRIMMOMATIC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9F8D835-556B-017A-781C-E6C95AD35DEA}"/>
              </a:ext>
            </a:extLst>
          </p:cNvPr>
          <p:cNvCxnSpPr>
            <a:cxnSpLocks/>
          </p:cNvCxnSpPr>
          <p:nvPr/>
        </p:nvCxnSpPr>
        <p:spPr>
          <a:xfrm>
            <a:off x="4320550" y="2202441"/>
            <a:ext cx="5081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3F09927A-12D7-E54A-95B4-E51722DFAEA5}"/>
              </a:ext>
            </a:extLst>
          </p:cNvPr>
          <p:cNvSpPr txBox="1"/>
          <p:nvPr/>
        </p:nvSpPr>
        <p:spPr>
          <a:xfrm>
            <a:off x="5250550" y="2017775"/>
            <a:ext cx="77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FILTER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E362B6-BFF1-8642-35C0-6657C9A85335}"/>
              </a:ext>
            </a:extLst>
          </p:cNvPr>
          <p:cNvSpPr txBox="1"/>
          <p:nvPr/>
        </p:nvSpPr>
        <p:spPr>
          <a:xfrm>
            <a:off x="7328730" y="2017775"/>
            <a:ext cx="1899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FASTQC REPORT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2393F6B-47FA-3A2B-08F0-03BE615E08C1}"/>
              </a:ext>
            </a:extLst>
          </p:cNvPr>
          <p:cNvCxnSpPr>
            <a:cxnSpLocks/>
          </p:cNvCxnSpPr>
          <p:nvPr/>
        </p:nvCxnSpPr>
        <p:spPr>
          <a:xfrm>
            <a:off x="6333834" y="2215023"/>
            <a:ext cx="5081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0F1352C-9870-E0FC-921B-E0A441289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952200"/>
            <a:ext cx="4504678" cy="3276607"/>
          </a:xfrm>
          <a:prstGeom prst="rect">
            <a:avLst/>
          </a:prstGeom>
        </p:spPr>
      </p:pic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5CCBD165-79DA-4C4B-B25F-26C877EF13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2" b="-1"/>
          <a:stretch/>
        </p:blipFill>
        <p:spPr bwMode="auto">
          <a:xfrm>
            <a:off x="5658260" y="2982978"/>
            <a:ext cx="5766005" cy="32765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Trimmomatic">
            <a:hlinkClick r:id="" action="ppaction://media"/>
            <a:extLst>
              <a:ext uri="{FF2B5EF4-FFF2-40B4-BE49-F238E27FC236}">
                <a16:creationId xmlns:a16="http://schemas.microsoft.com/office/drawing/2014/main" id="{1D28D96A-2A20-B38D-A82C-0F41BC575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5122" y="62288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9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3485F-B03B-267D-EFB7-725DF96CD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/>
              <a:t>ALINEAMIENTO</a:t>
            </a:r>
          </a:p>
        </p:txBody>
      </p:sp>
      <p:pic>
        <p:nvPicPr>
          <p:cNvPr id="1026" name="Picture 2" descr="Cómo comenzar a explorar sus datos genómicos sin procesar - Nebula Genomics  Blog">
            <a:extLst>
              <a:ext uri="{FF2B5EF4-FFF2-40B4-BE49-F238E27FC236}">
                <a16:creationId xmlns:a16="http://schemas.microsoft.com/office/drawing/2014/main" id="{71C4AF5F-37AE-8289-2271-B939B12F67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30" y="3176838"/>
            <a:ext cx="88011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23F375-691A-AABD-15EB-9464D46AD1D2}"/>
              </a:ext>
            </a:extLst>
          </p:cNvPr>
          <p:cNvSpPr txBox="1"/>
          <p:nvPr/>
        </p:nvSpPr>
        <p:spPr>
          <a:xfrm>
            <a:off x="1173702" y="2009642"/>
            <a:ext cx="29542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BWA-MEM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5BD4D0-0ACB-1E9F-2E9F-70522AE7845C}"/>
              </a:ext>
            </a:extLst>
          </p:cNvPr>
          <p:cNvCxnSpPr>
            <a:cxnSpLocks/>
          </p:cNvCxnSpPr>
          <p:nvPr/>
        </p:nvCxnSpPr>
        <p:spPr>
          <a:xfrm>
            <a:off x="4320550" y="2202441"/>
            <a:ext cx="5081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74AD4C2-8E35-37E6-23BD-82C30EEFA4C7}"/>
              </a:ext>
            </a:extLst>
          </p:cNvPr>
          <p:cNvSpPr txBox="1"/>
          <p:nvPr/>
        </p:nvSpPr>
        <p:spPr>
          <a:xfrm>
            <a:off x="4995606" y="2017775"/>
            <a:ext cx="683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SAM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F36065-6C16-C2C2-83C1-65E0FF7E8CD0}"/>
              </a:ext>
            </a:extLst>
          </p:cNvPr>
          <p:cNvSpPr txBox="1"/>
          <p:nvPr/>
        </p:nvSpPr>
        <p:spPr>
          <a:xfrm>
            <a:off x="6507985" y="2009642"/>
            <a:ext cx="29542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SAMTOOLS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43DF414-5CE0-5DA8-D293-7AD9FE081D90}"/>
              </a:ext>
            </a:extLst>
          </p:cNvPr>
          <p:cNvCxnSpPr>
            <a:cxnSpLocks/>
          </p:cNvCxnSpPr>
          <p:nvPr/>
        </p:nvCxnSpPr>
        <p:spPr>
          <a:xfrm>
            <a:off x="5807242" y="2202441"/>
            <a:ext cx="5081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47452110-D805-788B-1354-FE4D82B05E9D}"/>
              </a:ext>
            </a:extLst>
          </p:cNvPr>
          <p:cNvSpPr txBox="1"/>
          <p:nvPr/>
        </p:nvSpPr>
        <p:spPr>
          <a:xfrm>
            <a:off x="10355576" y="2009642"/>
            <a:ext cx="70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BAM</a:t>
            </a:r>
            <a:endParaRPr lang="es-ES" b="1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F644EA3-D8AD-34EB-2C00-DEC9DB252961}"/>
              </a:ext>
            </a:extLst>
          </p:cNvPr>
          <p:cNvCxnSpPr>
            <a:cxnSpLocks/>
          </p:cNvCxnSpPr>
          <p:nvPr/>
        </p:nvCxnSpPr>
        <p:spPr>
          <a:xfrm>
            <a:off x="9698065" y="2202441"/>
            <a:ext cx="5081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Bwa">
            <a:hlinkClick r:id="" action="ppaction://media"/>
            <a:extLst>
              <a:ext uri="{FF2B5EF4-FFF2-40B4-BE49-F238E27FC236}">
                <a16:creationId xmlns:a16="http://schemas.microsoft.com/office/drawing/2014/main" id="{08FEE5B1-CAFD-B804-5DB2-F9B2EC7FB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2093" y="56231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7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2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ció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3031</TotalTime>
  <Words>1041</Words>
  <Application>Microsoft Office PowerPoint</Application>
  <PresentationFormat>Panorámica</PresentationFormat>
  <Paragraphs>138</Paragraphs>
  <Slides>19</Slides>
  <Notes>0</Notes>
  <HiddenSlides>0</HiddenSlides>
  <MMClips>17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Arabic Typesetting</vt:lpstr>
      <vt:lpstr>Arial</vt:lpstr>
      <vt:lpstr>Calibri</vt:lpstr>
      <vt:lpstr>Calibri Light</vt:lpstr>
      <vt:lpstr>Söhne</vt:lpstr>
      <vt:lpstr>Wingdings</vt:lpstr>
      <vt:lpstr>Retrospección</vt:lpstr>
      <vt:lpstr>Diseño e Implementación de un Pipeline Bioinformático para el Análisis Genómico en la Asociación VACTERL</vt:lpstr>
      <vt:lpstr>ÍNDICE</vt:lpstr>
      <vt:lpstr>INTRODUCCIÓN</vt:lpstr>
      <vt:lpstr>CASE REPORT</vt:lpstr>
      <vt:lpstr>OBJECTIVOS</vt:lpstr>
      <vt:lpstr>MATERIALES Y MÉTODOS </vt:lpstr>
      <vt:lpstr>PREPROCESAMIENTO</vt:lpstr>
      <vt:lpstr>PREPROCESAMIENTO</vt:lpstr>
      <vt:lpstr>ALINEAMIENTO</vt:lpstr>
      <vt:lpstr>DETECCIÓN DE VARIANTES</vt:lpstr>
      <vt:lpstr>ANOTACIÓN DE VARIANTES</vt:lpstr>
      <vt:lpstr>PRESENTACIÓN DE RESULTADOS</vt:lpstr>
      <vt:lpstr>RESULTADOS</vt:lpstr>
      <vt:lpstr>DISCUSIÓN</vt:lpstr>
      <vt:lpstr>DISCUSIÓN</vt:lpstr>
      <vt:lpstr>DISCUSIÓN</vt:lpstr>
      <vt:lpstr>CONCLUSIÓN</vt:lpstr>
      <vt:lpstr>BIBLIOGRAFIA</vt:lpstr>
      <vt:lpstr>Diseño e Implementación de un Pipeline Bioinformático para el Análisis Genómico en la Asociación VACTERL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Pipeline Bioinformático para el Análisis Genómico en la Asociación VACTERL</dc:title>
  <dc:creator>Bernat Moreno Batlle</dc:creator>
  <cp:lastModifiedBy>Bernat Moreno Batlle</cp:lastModifiedBy>
  <cp:revision>16</cp:revision>
  <dcterms:created xsi:type="dcterms:W3CDTF">2024-01-14T18:05:23Z</dcterms:created>
  <dcterms:modified xsi:type="dcterms:W3CDTF">2024-01-16T21:34:55Z</dcterms:modified>
</cp:coreProperties>
</file>